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6" r:id="rId4"/>
    <p:sldId id="281" r:id="rId5"/>
    <p:sldId id="280" r:id="rId6"/>
    <p:sldId id="279" r:id="rId7"/>
    <p:sldId id="282" r:id="rId8"/>
    <p:sldId id="296" r:id="rId9"/>
    <p:sldId id="284" r:id="rId10"/>
    <p:sldId id="283" r:id="rId11"/>
    <p:sldId id="288" r:id="rId12"/>
    <p:sldId id="285" r:id="rId13"/>
    <p:sldId id="286" r:id="rId14"/>
    <p:sldId id="290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07" r:id="rId23"/>
    <p:sldId id="309" r:id="rId24"/>
    <p:sldId id="310" r:id="rId25"/>
    <p:sldId id="313" r:id="rId26"/>
    <p:sldId id="311" r:id="rId27"/>
    <p:sldId id="312" r:id="rId28"/>
    <p:sldId id="275" r:id="rId29"/>
    <p:sldId id="292" r:id="rId30"/>
    <p:sldId id="293" r:id="rId31"/>
    <p:sldId id="299" r:id="rId32"/>
    <p:sldId id="300" r:id="rId33"/>
    <p:sldId id="295" r:id="rId34"/>
    <p:sldId id="298" r:id="rId35"/>
    <p:sldId id="287" r:id="rId36"/>
    <p:sldId id="297" r:id="rId37"/>
    <p:sldId id="289" r:id="rId38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12E401-EE64-4358-88FA-1A261145AD3B}">
          <p14:sldIdLst>
            <p14:sldId id="256"/>
            <p14:sldId id="257"/>
            <p14:sldId id="276"/>
            <p14:sldId id="281"/>
            <p14:sldId id="280"/>
            <p14:sldId id="279"/>
            <p14:sldId id="282"/>
            <p14:sldId id="296"/>
            <p14:sldId id="284"/>
            <p14:sldId id="283"/>
            <p14:sldId id="288"/>
            <p14:sldId id="285"/>
            <p14:sldId id="286"/>
            <p14:sldId id="29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309"/>
            <p14:sldId id="310"/>
            <p14:sldId id="313"/>
            <p14:sldId id="311"/>
            <p14:sldId id="312"/>
            <p14:sldId id="275"/>
            <p14:sldId id="292"/>
            <p14:sldId id="293"/>
            <p14:sldId id="299"/>
            <p14:sldId id="300"/>
            <p14:sldId id="295"/>
            <p14:sldId id="298"/>
            <p14:sldId id="287"/>
            <p14:sldId id="297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6" autoAdjust="0"/>
    <p:restoredTop sz="88795" autoAdjust="0"/>
  </p:normalViewPr>
  <p:slideViewPr>
    <p:cSldViewPr snapToGrid="0">
      <p:cViewPr varScale="1">
        <p:scale>
          <a:sx n="100" d="100"/>
          <a:sy n="100" d="100"/>
        </p:scale>
        <p:origin x="52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74700-4488-473E-A19D-5ADA638AA701}" type="datetimeFigureOut">
              <a:rPr lang="lt-LT" smtClean="0"/>
              <a:t>2022-05-25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E312-BA9D-4CBB-98BF-08E301E596A1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7622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44430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27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4455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28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3465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29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3267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30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4312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31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944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32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6258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Bepiločių orlaiviai, kaip pagrindinį navigacijos instrumentą naudoja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GNSS sistemą. Esant geroms sąlygoms, GNSS sistema veikia pakankamai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patikimai, kad būtų užtikrinta tiksli pozicija,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tačiau mėginant naudoti orlaivius, aplinkose kur yra daug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pašalinių objektų, dėl atsiradusių GNSS paklaidų, pasikliauti gaunamais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duomenimis nebegalima.</a:t>
            </a:r>
          </a:p>
          <a:p>
            <a:b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</a:b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Didžiausią problemą GNSS tikslumui, miesto teritorijose, kelia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atspindžiai nuo pastatų. Dėl šių atspindžių, prastėja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koreliacijos rezultatas, dėl to gaunama mažiau patikima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pozicija </a:t>
            </a:r>
            <a:r>
              <a:rPr lang="lt-LT" b="0" dirty="0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lt-LT" b="0" dirty="0" err="1"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cite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lt-LT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Vagle2016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}. Vienas iš galimų metodų,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pašalinti atspindžių įtaką yra atsispindėjusio signalo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silpninimas, pasinaudojus antenų masyvu (angl.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phased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antenna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).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Šiame darbe bus tyrinėjama antenų masyvo konstrukcija,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valdymas, pasinaudojat nebrangiais SDR imtuvais.</a:t>
            </a:r>
          </a:p>
          <a:p>
            <a:b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</a:b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Naudojant antenų masyvą, galima ne tik formuoti spindulį,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tačiau ir išgauti informaciją apie signalo priėmimo kryptį (DOA, angl.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lt-LT" b="0" dirty="0" err="1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arrival</a:t>
            </a:r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ši informacija leistų aptikti natūralius ir dirbtinius trikdžius.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Žinant signalų kryptį, pasinaudojus spindulio formavimo algoritmu,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galima nuslopinti trikdį suformuojant nulį trikdžio kryptimi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arba suformuojant maksimumą tikrojo signalo kryptimi.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Signalo krypties informacija taip pat leidžia autentifikuoti palydovo signalą,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kadangi orbitos yra tiksliai žinomos. Gaunant signalą kita kryptimi</a:t>
            </a:r>
          </a:p>
          <a:p>
            <a:r>
              <a:rPr lang="lt-LT" b="0" dirty="0">
                <a:solidFill>
                  <a:srgbClr val="D7D7D7"/>
                </a:solidFill>
                <a:effectLst/>
                <a:latin typeface="Consolas" panose="020B0609020204030204" pitchFamily="49" charset="0"/>
              </a:rPr>
              <a:t>negu tikimasi, galima jį nuslopinti ir naudoti tikrąjį palydovo signalą.</a:t>
            </a:r>
          </a:p>
          <a:p>
            <a:endParaRPr lang="lt-LT" b="0" dirty="0">
              <a:solidFill>
                <a:srgbClr val="D7D7D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2797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200" b="0" i="0" dirty="0">
                <a:effectLst/>
                <a:latin typeface="Arial" panose="020B0604020202020204" pitchFamily="34" charset="0"/>
              </a:rPr>
              <a:t>Šio darbo tikslas - sukurti trikdžiams atsparią GNSS sistemą, kurią būtų galima pritaikyti</a:t>
            </a:r>
            <a:br>
              <a:rPr lang="lt-LT" sz="1200" dirty="0"/>
            </a:br>
            <a:r>
              <a:rPr lang="lt-LT" sz="1200" b="0" i="0" dirty="0">
                <a:effectLst/>
                <a:latin typeface="Arial" panose="020B0604020202020204" pitchFamily="34" charset="0"/>
              </a:rPr>
              <a:t>bepiločių orlaivių navigacijoje miesto teritorijose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8484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726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9786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4124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260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792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E312-BA9D-4CBB-98BF-08E301E596A1}" type="slidenum">
              <a:rPr lang="lt-LT" smtClean="0"/>
              <a:t>15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0709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lt-L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1308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2754-E4E0-4375-BD25-BBCF7AA8963C}" type="datetime1">
              <a:rPr lang="lt-LT" smtClean="0"/>
              <a:t>2022-05-25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418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DD77-B072-4EAE-B7DC-9179EC530B12}" type="datetime1">
              <a:rPr lang="lt-LT" smtClean="0"/>
              <a:t>2022-05-25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8847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3907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39C0-01A8-4F48-BBB3-0BF61B200963}" type="datetime1">
              <a:rPr lang="lt-LT" smtClean="0"/>
              <a:t>2022-05-25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107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89E51-5A22-46F2-A603-DDEC30CC817A}" type="datetime1">
              <a:rPr lang="lt-LT" smtClean="0"/>
              <a:t>2022-05-25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712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5918A-2C4F-4613-9ED9-CA5FD0AF8655}" type="datetime1">
              <a:rPr lang="lt-LT" smtClean="0"/>
              <a:t>2022-05-25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7448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F2251-A2FA-4268-8DB0-71DA586D081B}" type="datetime1">
              <a:rPr lang="lt-LT" smtClean="0"/>
              <a:t>2022-05-25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1696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8955-A8AD-40FC-A707-124822090C0A}" type="datetime1">
              <a:rPr lang="lt-LT" smtClean="0"/>
              <a:t>2022-05-25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4498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7E00-0B89-4F34-A0C3-C28A26AB06D5}" type="datetime1">
              <a:rPr lang="lt-LT" smtClean="0"/>
              <a:t>2022-05-25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0962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4B7C-CA43-4694-B13E-6BE9ECCD1A59}" type="datetime1">
              <a:rPr lang="lt-LT" smtClean="0"/>
              <a:t>2022-05-25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1220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D5926-E8B2-4FF7-91A0-B01447AC62A3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60700-E4B8-4766-83D8-1592D3717642}" type="slidenum">
              <a:rPr lang="lt-LT" smtClean="0"/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49377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t-LT" sz="4000" dirty="0"/>
              <a:t>Trikdžiams atsparios palydovinės navigacijos sistemos, skirtos bepiločiams orlaiviams tyrimas ir kūrimas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Parengė Matas Razgūnas</a:t>
            </a:r>
          </a:p>
          <a:p>
            <a:r>
              <a:rPr lang="lt-LT" dirty="0"/>
              <a:t>Vadovas </a:t>
            </a:r>
            <a:r>
              <a:rPr lang="en-US" dirty="0" err="1"/>
              <a:t>dr</a:t>
            </a:r>
            <a:r>
              <a:rPr lang="lt-LT" dirty="0"/>
              <a:t>. Saulius Rudys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50971" y="6211669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dirty="0" err="1"/>
              <a:t>Vilniu</a:t>
            </a:r>
            <a:r>
              <a:rPr lang="en-US" dirty="0"/>
              <a:t>s</a:t>
            </a:r>
          </a:p>
          <a:p>
            <a:pPr algn="ctr"/>
            <a:r>
              <a:rPr lang="lt-LT" dirty="0"/>
              <a:t>20</a:t>
            </a:r>
            <a:r>
              <a:rPr lang="en-US" dirty="0"/>
              <a:t>22</a:t>
            </a:r>
            <a:r>
              <a:rPr lang="lt-LT" dirty="0"/>
              <a:t>-</a:t>
            </a:r>
            <a:r>
              <a:rPr lang="en-US" dirty="0"/>
              <a:t>05</a:t>
            </a:r>
            <a:r>
              <a:rPr lang="lt-LT" dirty="0"/>
              <a:t>-</a:t>
            </a:r>
            <a:r>
              <a:rPr lang="en-US" dirty="0"/>
              <a:t>25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19731" y="285522"/>
            <a:ext cx="2352536" cy="1140505"/>
            <a:chOff x="4324349" y="307294"/>
            <a:chExt cx="2352536" cy="1140505"/>
          </a:xfrm>
        </p:grpSpPr>
        <p:pic>
          <p:nvPicPr>
            <p:cNvPr id="1026" name="Picture 2" descr="http://www.teti.ff.vu.lt/images/ff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743" y="307294"/>
              <a:ext cx="1031142" cy="114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teti.ff.vu.lt/images/vu_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349" y="307294"/>
              <a:ext cx="1031142" cy="114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073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ECE5-EA73-40D0-913F-ECC9BE57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Imtuvas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spindulio</a:t>
            </a:r>
            <a:r>
              <a:rPr lang="en-US" dirty="0"/>
              <a:t> </a:t>
            </a:r>
            <a:r>
              <a:rPr lang="en-US" dirty="0" err="1"/>
              <a:t>vairavimu</a:t>
            </a: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8FCAB-B17A-41E9-BBEB-8E833102C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A3AB-0EC4-4AB9-9CD4-2281455A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A5FC0-86EE-4BC6-932B-9E3B22F1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10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F597B-FDE6-4FAA-AD43-7CC86DE8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9" y="1554163"/>
            <a:ext cx="954258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4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7BEB-CA5C-413E-8A27-E79BACFF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Spindulio formavimas GNSS imtuve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81FAD-6A4E-42C1-988E-9341D12A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72CFD-602B-4A27-833A-3F864DC6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11</a:t>
            </a:fld>
            <a:endParaRPr lang="lt-L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9A50C-226A-436B-B8A2-91C09C04504B}"/>
              </a:ext>
            </a:extLst>
          </p:cNvPr>
          <p:cNvSpPr txBox="1"/>
          <p:nvPr/>
        </p:nvSpPr>
        <p:spPr>
          <a:xfrm flipH="1">
            <a:off x="3241039" y="5511562"/>
            <a:ext cx="79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GNSS SDR blokinė diagrama, su pridėtu spindulio formavimu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A9BB666-0A7D-6C51-01F6-7EB10DE39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223033"/>
              </p:ext>
            </p:extLst>
          </p:nvPr>
        </p:nvGraphicFramePr>
        <p:xfrm>
          <a:off x="1530350" y="1564481"/>
          <a:ext cx="9333308" cy="372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0350" y="1564481"/>
                        <a:ext cx="9333308" cy="372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790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814C-B26E-412C-A609-FCE5D43A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HackRF </a:t>
            </a:r>
            <a:r>
              <a:rPr lang="lt-LT" dirty="0"/>
              <a:t>Laikinės sinchronizacijos matavimas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A3F9F80-E88F-452E-B58B-6C1F6A8C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5906" cy="1770766"/>
          </a:xfrm>
        </p:spPr>
        <p:txBody>
          <a:bodyPr/>
          <a:lstStyle/>
          <a:p>
            <a:r>
              <a:rPr lang="lt-LT" dirty="0"/>
              <a:t>Matavimui naudojamas Gauso triukšmas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1748C-2D63-45CB-8010-858E022F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345B5-6F54-4AB9-A36A-83F03EA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3260700-E4B8-4766-83D8-1592D3717642}" type="slidenum">
              <a:rPr lang="lt-LT" smtClean="0"/>
              <a:pPr/>
              <a:t>12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D61A4-A024-4FB9-95C8-C6CBC3B6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6391"/>
            <a:ext cx="6558509" cy="2089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6AD1DE-8053-422B-8628-763A3D0F07BA}"/>
              </a:ext>
            </a:extLst>
          </p:cNvPr>
          <p:cNvSpPr txBox="1"/>
          <p:nvPr/>
        </p:nvSpPr>
        <p:spPr>
          <a:xfrm>
            <a:off x="1694908" y="5879955"/>
            <a:ext cx="26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Matavimo stendo 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0C47D-B144-437B-9B6F-5136A068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55" y="1208940"/>
            <a:ext cx="5010785" cy="1071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52B306-E2BD-45EE-A262-7BF7451D5FBE}"/>
              </a:ext>
            </a:extLst>
          </p:cNvPr>
          <p:cNvSpPr txBox="1"/>
          <p:nvPr/>
        </p:nvSpPr>
        <p:spPr>
          <a:xfrm>
            <a:off x="6866255" y="5987018"/>
            <a:ext cx="513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Signalų priimtų iš SDR1 ir SDR2 koreliacijos rezultatas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9C6DC-AE86-4CD3-9065-02E3200B3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54" y="2060020"/>
            <a:ext cx="5068054" cy="39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269B-2087-4BA7-B8DC-9211EDD7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Fazinės sinchronizacijos matavimas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B596-EDAB-4440-8BAA-E0432087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160" cy="1740535"/>
          </a:xfrm>
        </p:spPr>
        <p:txBody>
          <a:bodyPr/>
          <a:lstStyle/>
          <a:p>
            <a:r>
              <a:rPr lang="lt-LT" dirty="0"/>
              <a:t>Naudojamas pastovus (CW angl. </a:t>
            </a:r>
            <a:r>
              <a:rPr lang="lt-LT" dirty="0" err="1"/>
              <a:t>Continous</a:t>
            </a:r>
            <a:r>
              <a:rPr lang="lt-LT" dirty="0"/>
              <a:t> </a:t>
            </a:r>
            <a:r>
              <a:rPr lang="lt-LT" dirty="0" err="1"/>
              <a:t>Wave</a:t>
            </a:r>
            <a:r>
              <a:rPr lang="lt-LT" dirty="0"/>
              <a:t>) signalas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93C20-2BA0-4EA7-86D1-B92D2376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AD06D-1D99-4E4E-87BB-ECA0D14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13</a:t>
            </a:fld>
            <a:endParaRPr lang="lt-L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E127A-399B-4DA3-B770-AB4D244E6568}"/>
              </a:ext>
            </a:extLst>
          </p:cNvPr>
          <p:cNvSpPr txBox="1"/>
          <p:nvPr/>
        </p:nvSpPr>
        <p:spPr>
          <a:xfrm>
            <a:off x="6921962" y="5879086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Fazių skirtumas tarp dviejų SDR imtuvų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190DAA-104E-41B7-9825-0A042D07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511672"/>
            <a:ext cx="6055360" cy="43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9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C5098E-2242-4215-B0AB-B7A76A88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94" y="1027906"/>
            <a:ext cx="4833570" cy="4698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2EEF1-BF28-4178-BA42-9730B4EA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Spindulio formos matavimas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19D0-EAA9-43DD-84BB-C03CB05E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D3F18-4355-4D85-BC47-47232749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14</a:t>
            </a:fld>
            <a:endParaRPr lang="lt-L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7AA0D-BE95-4960-966C-289367BEED2A}"/>
              </a:ext>
            </a:extLst>
          </p:cNvPr>
          <p:cNvSpPr txBox="1"/>
          <p:nvPr/>
        </p:nvSpPr>
        <p:spPr>
          <a:xfrm>
            <a:off x="7815139" y="5726271"/>
            <a:ext cx="35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Spindulio formos matavimo stendas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65260-A5D0-4BE5-BBE8-301972DC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92" y="1690688"/>
            <a:ext cx="4833570" cy="3728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DA7B78-A23C-4881-A89F-1A6D6C6379AD}"/>
              </a:ext>
            </a:extLst>
          </p:cNvPr>
          <p:cNvSpPr txBox="1"/>
          <p:nvPr/>
        </p:nvSpPr>
        <p:spPr>
          <a:xfrm>
            <a:off x="1643371" y="5264606"/>
            <a:ext cx="456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Antenų spinduliavimo diagramos kai vykdomas</a:t>
            </a:r>
          </a:p>
          <a:p>
            <a:r>
              <a:rPr lang="lt-LT" dirty="0"/>
              <a:t>signalo formavimas</a:t>
            </a:r>
          </a:p>
        </p:txBody>
      </p:sp>
    </p:spTree>
    <p:extLst>
      <p:ext uri="{BB962C8B-B14F-4D97-AF65-F5344CB8AC3E}">
        <p14:creationId xmlns:p14="http://schemas.microsoft.com/office/powerpoint/2010/main" val="131298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GNSS imtuvo tyrimas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15</a:t>
            </a:fld>
            <a:endParaRPr lang="lt-L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AB609-4DCB-2C10-DED4-9000BC69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6" y="1396655"/>
            <a:ext cx="9390294" cy="406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2657822" y="5461345"/>
            <a:ext cx="800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Kairėje palydovų išsidėstymas dangaus skliaute matavimų metu, dešinėje matavimo</a:t>
            </a:r>
          </a:p>
          <a:p>
            <a:r>
              <a:rPr lang="lt-LT" dirty="0"/>
              <a:t>vietovės palydovinė nuotrauka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24CE7-22BD-217F-B7F6-B508F368C772}"/>
              </a:ext>
            </a:extLst>
          </p:cNvPr>
          <p:cNvSpPr txBox="1"/>
          <p:nvPr/>
        </p:nvSpPr>
        <p:spPr>
          <a:xfrm>
            <a:off x="2657822" y="6110129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91489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074" cy="1325563"/>
          </a:xfrm>
        </p:spPr>
        <p:txBody>
          <a:bodyPr/>
          <a:lstStyle/>
          <a:p>
            <a:r>
              <a:rPr lang="lt-LT" dirty="0"/>
              <a:t>GNSS imtuvo tyrimas (1)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61A77C-9CCC-A0BD-FD98-FDBED32F7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1870" cy="4351338"/>
          </a:xfrm>
        </p:spPr>
        <p:txBody>
          <a:bodyPr/>
          <a:lstStyle/>
          <a:p>
            <a:r>
              <a:rPr lang="lt-LT" dirty="0"/>
              <a:t>Krypties paklaidos:</a:t>
            </a:r>
            <a:endParaRPr lang="en-US" dirty="0"/>
          </a:p>
          <a:p>
            <a:pPr lvl="1"/>
            <a:r>
              <a:rPr lang="en-US" dirty="0"/>
              <a:t>SDR </a:t>
            </a:r>
            <a:r>
              <a:rPr lang="en-US" dirty="0" err="1"/>
              <a:t>fazi</a:t>
            </a:r>
            <a:r>
              <a:rPr lang="lt-LT" dirty="0"/>
              <a:t>ų stabilumas;</a:t>
            </a:r>
          </a:p>
          <a:p>
            <a:pPr lvl="1"/>
            <a:r>
              <a:rPr lang="lt-LT" dirty="0"/>
              <a:t>Antenų pokrypiai horizonto atžvilgiu;</a:t>
            </a:r>
          </a:p>
          <a:p>
            <a:pPr lvl="1"/>
            <a:r>
              <a:rPr lang="lt-LT" dirty="0"/>
              <a:t>Antenų pokrypiai šiaurės atžvilgiu;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16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4610274" y="6075144"/>
            <a:ext cx="673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Nustatytos GPS palydovų signalų kryptys, naudojant MUSIC algoritmą.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2452A-F738-0E0D-E75B-C633DC3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70" y="136525"/>
            <a:ext cx="7338265" cy="60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5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8A309-6E51-F42C-45A0-D1B6D315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78" y="-60911"/>
            <a:ext cx="6010038" cy="6130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lang="lt-LT" dirty="0"/>
              <a:t>GNSS imtuvo tyrimas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17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5143178" y="6033184"/>
            <a:ext cx="6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Nustatytas signalo triukšmo santykis nenaudojant ir naudojant spindulio formavimą</a:t>
            </a:r>
          </a:p>
        </p:txBody>
      </p:sp>
    </p:spTree>
    <p:extLst>
      <p:ext uri="{BB962C8B-B14F-4D97-AF65-F5344CB8AC3E}">
        <p14:creationId xmlns:p14="http://schemas.microsoft.com/office/powerpoint/2010/main" val="1935425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11D83D-E0BA-C1EA-AA2F-9BBE97D5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94" y="-127714"/>
            <a:ext cx="3556834" cy="6356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lang="lt-LT" dirty="0"/>
              <a:t>GNSS imtuvo tyrimas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18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5029200" y="5950773"/>
            <a:ext cx="6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Imtuvo koordinatės su spindulio formavimu ir be spindulio formavimo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F264-F33C-91A0-2C79-F9A7D6E202BE}"/>
              </a:ext>
            </a:extLst>
          </p:cNvPr>
          <p:cNvSpPr txBox="1"/>
          <p:nvPr/>
        </p:nvSpPr>
        <p:spPr>
          <a:xfrm>
            <a:off x="5029200" y="6522933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80718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BA6AC-B940-9E73-4BA6-D436EFBC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5" y="1303033"/>
            <a:ext cx="8897589" cy="4441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GNSS imtuvo tyrimas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19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2095674" y="5461345"/>
            <a:ext cx="85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Kairėje palydovų išsidėstymas dangaus skliaute matavimų metu, dešinėje matavimo</a:t>
            </a:r>
          </a:p>
          <a:p>
            <a:r>
              <a:rPr lang="lt-LT" dirty="0"/>
              <a:t>vietovės palydovinė nuotrauka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24CE7-22BD-217F-B7F6-B508F368C772}"/>
              </a:ext>
            </a:extLst>
          </p:cNvPr>
          <p:cNvSpPr txBox="1"/>
          <p:nvPr/>
        </p:nvSpPr>
        <p:spPr>
          <a:xfrm>
            <a:off x="2095674" y="6110129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28495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Įvadas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4960"/>
          </a:xfrm>
        </p:spPr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2</a:t>
            </a:fld>
            <a:endParaRPr lang="lt-LT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CDEB-3E1D-44A2-95D9-D58481E2CB14}" type="datetime1">
              <a:rPr lang="lt-LT" smtClean="0"/>
              <a:t>2022-05-25</a:t>
            </a:fld>
            <a:endParaRPr lang="lt-LT" dirty="0"/>
          </a:p>
        </p:txBody>
      </p:sp>
      <p:pic>
        <p:nvPicPr>
          <p:cNvPr id="9218" name="Picture 2" descr="DJI Matrice 300 RTK su H20T kamera, Vilnius, Dronų nuoma – Dalinuosi.lt">
            <a:extLst>
              <a:ext uri="{FF2B5EF4-FFF2-40B4-BE49-F238E27FC236}">
                <a16:creationId xmlns:a16="http://schemas.microsoft.com/office/drawing/2014/main" id="{681AF693-4CD7-4ACC-90B2-9A5B855D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04" y="1541482"/>
            <a:ext cx="6600196" cy="43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2DF0E-CEC8-4D83-947F-79279724C07D}"/>
              </a:ext>
            </a:extLst>
          </p:cNvPr>
          <p:cNvSpPr txBox="1"/>
          <p:nvPr/>
        </p:nvSpPr>
        <p:spPr>
          <a:xfrm>
            <a:off x="6968612" y="5152113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DJI </a:t>
            </a:r>
            <a:r>
              <a:rPr lang="en-US" dirty="0" err="1"/>
              <a:t>Matrice</a:t>
            </a:r>
            <a:r>
              <a:rPr lang="en-US" dirty="0"/>
              <a:t> 300</a:t>
            </a:r>
            <a:endParaRPr lang="lt-LT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B4C7FD3-1351-4D05-A18D-F4840BE3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3105"/>
            <a:ext cx="4526280" cy="33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B5146-3219-4B51-8BF3-291EB6AB0745}"/>
              </a:ext>
            </a:extLst>
          </p:cNvPr>
          <p:cNvSpPr txBox="1"/>
          <p:nvPr/>
        </p:nvSpPr>
        <p:spPr>
          <a:xfrm>
            <a:off x="1229568" y="5569566"/>
            <a:ext cx="297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>
                <a:latin typeface="Arial" panose="020B0604020202020204" pitchFamily="34" charset="0"/>
              </a:rPr>
              <a:t>TAPAS-BH-201</a:t>
            </a:r>
            <a:r>
              <a:rPr lang="lt-LT" b="0" i="0" dirty="0">
                <a:effectLst/>
                <a:latin typeface="Arial" panose="020B0604020202020204" pitchFamily="34" charset="0"/>
              </a:rPr>
              <a:t> (</a:t>
            </a:r>
            <a:r>
              <a:rPr lang="lt-LT" b="0" i="0" dirty="0" err="1">
                <a:effectLst/>
                <a:latin typeface="Arial" panose="020B0604020202020204" pitchFamily="34" charset="0"/>
              </a:rPr>
              <a:t>Rustom</a:t>
            </a:r>
            <a:r>
              <a:rPr lang="lt-LT" b="0" i="0" dirty="0">
                <a:effectLst/>
                <a:latin typeface="Arial" panose="020B0604020202020204" pitchFamily="34" charset="0"/>
              </a:rPr>
              <a:t> 2)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7584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CEEA95-0E15-22B9-C30F-32E0D57C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19" y="136525"/>
            <a:ext cx="8093058" cy="5938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074" cy="1325563"/>
          </a:xfrm>
        </p:spPr>
        <p:txBody>
          <a:bodyPr/>
          <a:lstStyle/>
          <a:p>
            <a:r>
              <a:rPr lang="lt-LT" dirty="0"/>
              <a:t>GNSS imtuvo tyrimas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20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4267374" y="6013787"/>
            <a:ext cx="673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Nustatytos GPS palydovų signalų kryptys, naudojant MUSIC algoritmą.</a:t>
            </a:r>
          </a:p>
        </p:txBody>
      </p:sp>
    </p:spTree>
    <p:extLst>
      <p:ext uri="{BB962C8B-B14F-4D97-AF65-F5344CB8AC3E}">
        <p14:creationId xmlns:p14="http://schemas.microsoft.com/office/powerpoint/2010/main" val="120895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0EC7E2-A950-708E-B3BE-A9197738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89242"/>
            <a:ext cx="6274000" cy="6105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lang="lt-LT" dirty="0"/>
              <a:t>GNSS imtuvo tyrimas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21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5143178" y="6033184"/>
            <a:ext cx="6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Nustatytas signalo triukšmo santykis nenaudojant ir naudojant spindulio formavimą</a:t>
            </a:r>
          </a:p>
        </p:txBody>
      </p:sp>
    </p:spTree>
    <p:extLst>
      <p:ext uri="{BB962C8B-B14F-4D97-AF65-F5344CB8AC3E}">
        <p14:creationId xmlns:p14="http://schemas.microsoft.com/office/powerpoint/2010/main" val="52991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0FE4ED-DE7C-7C97-F59C-5F6B5DBE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93" y="0"/>
            <a:ext cx="3075836" cy="5950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076701" cy="1325563"/>
          </a:xfrm>
        </p:spPr>
        <p:txBody>
          <a:bodyPr/>
          <a:lstStyle/>
          <a:p>
            <a:r>
              <a:rPr lang="lt-LT" dirty="0"/>
              <a:t>GNSS imtuvo tyrimas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22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5029200" y="5950773"/>
            <a:ext cx="6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Imtuvo koordinatės su spindulio formavimu ir be spindulio formavimo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F264-F33C-91A0-2C79-F9A7D6E202BE}"/>
              </a:ext>
            </a:extLst>
          </p:cNvPr>
          <p:cNvSpPr txBox="1"/>
          <p:nvPr/>
        </p:nvSpPr>
        <p:spPr>
          <a:xfrm>
            <a:off x="5029200" y="6522933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109351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7ED164-11B0-CC56-3278-F7ECDD79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27" y="1224658"/>
            <a:ext cx="8926847" cy="4520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GNSS imtuvo tyrimas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23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2095674" y="5461345"/>
            <a:ext cx="85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Kairėje palydovų išsidėstymas dangaus skliaute matavimų metu, dešinėje matavimo</a:t>
            </a:r>
          </a:p>
          <a:p>
            <a:r>
              <a:rPr lang="lt-LT" dirty="0"/>
              <a:t>vietovės palydovinė nuotrauka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24CE7-22BD-217F-B7F6-B508F368C772}"/>
              </a:ext>
            </a:extLst>
          </p:cNvPr>
          <p:cNvSpPr txBox="1"/>
          <p:nvPr/>
        </p:nvSpPr>
        <p:spPr>
          <a:xfrm>
            <a:off x="2095674" y="6110129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3754346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37601D-CC9A-FB20-AC2E-86B5CA09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48" y="285333"/>
            <a:ext cx="7241652" cy="5913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074" cy="1325563"/>
          </a:xfrm>
        </p:spPr>
        <p:txBody>
          <a:bodyPr/>
          <a:lstStyle/>
          <a:p>
            <a:r>
              <a:rPr lang="lt-LT" dirty="0"/>
              <a:t>GNSS imtuvo tyrimas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24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4267374" y="6013787"/>
            <a:ext cx="673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Nustatytos GPS palydovų signalų kryptys, naudojant MUSIC algoritmą.</a:t>
            </a:r>
          </a:p>
        </p:txBody>
      </p:sp>
    </p:spTree>
    <p:extLst>
      <p:ext uri="{BB962C8B-B14F-4D97-AF65-F5344CB8AC3E}">
        <p14:creationId xmlns:p14="http://schemas.microsoft.com/office/powerpoint/2010/main" val="186592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074" cy="1325563"/>
          </a:xfrm>
        </p:spPr>
        <p:txBody>
          <a:bodyPr/>
          <a:lstStyle/>
          <a:p>
            <a:r>
              <a:rPr lang="lt-LT" dirty="0"/>
              <a:t>GNSS imtuvo tyrimas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25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4111496" y="5545174"/>
            <a:ext cx="724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Nustatyta PRN2 GPS palydovo signalo kryptis, naudojant MUSIC algoritmą.</a:t>
            </a:r>
          </a:p>
        </p:txBody>
      </p:sp>
      <p:pic>
        <p:nvPicPr>
          <p:cNvPr id="8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2E10BB56-DF5A-D05E-3D55-EDB2B534F1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302" y="136525"/>
            <a:ext cx="7114851" cy="53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3969E2-667F-D08A-0CF8-4DDAEA75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628" y="136525"/>
            <a:ext cx="6822572" cy="603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lang="lt-LT" dirty="0"/>
              <a:t>GNSS imtuvo tyrimas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26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5143178" y="6033184"/>
            <a:ext cx="621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Nustatytas signalo triukšmo santykis nenaudojant ir naudojant spindulio formavimą</a:t>
            </a:r>
          </a:p>
        </p:txBody>
      </p:sp>
    </p:spTree>
    <p:extLst>
      <p:ext uri="{BB962C8B-B14F-4D97-AF65-F5344CB8AC3E}">
        <p14:creationId xmlns:p14="http://schemas.microsoft.com/office/powerpoint/2010/main" val="3809500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A19DF8-7117-A04F-D4E3-03D94E79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249829"/>
            <a:ext cx="11480800" cy="2299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9B855-AF86-EAAB-F615-C7DC5CA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253481" cy="1325563"/>
          </a:xfrm>
        </p:spPr>
        <p:txBody>
          <a:bodyPr/>
          <a:lstStyle/>
          <a:p>
            <a:r>
              <a:rPr lang="lt-LT" dirty="0"/>
              <a:t>GNSS imtuvo tyrimas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8B96-B544-864E-4B09-AA529E7C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pPr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A213C-45B3-56EB-03D1-DD65576E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pPr/>
              <a:t>27</a:t>
            </a:fld>
            <a:endParaRPr lang="lt-L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4E3F3-580C-F84B-EEC0-C8B8DEF55311}"/>
              </a:ext>
            </a:extLst>
          </p:cNvPr>
          <p:cNvSpPr txBox="1"/>
          <p:nvPr/>
        </p:nvSpPr>
        <p:spPr>
          <a:xfrm>
            <a:off x="429259" y="4364807"/>
            <a:ext cx="707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Imtuvo koordinatės su spindulio formavimu ir be spindulio formavimo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F264-F33C-91A0-2C79-F9A7D6E202BE}"/>
              </a:ext>
            </a:extLst>
          </p:cNvPr>
          <p:cNvSpPr txBox="1"/>
          <p:nvPr/>
        </p:nvSpPr>
        <p:spPr>
          <a:xfrm>
            <a:off x="429259" y="4611028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Google žemėlapiai. Tikrinta 2022-05-15, https://maps.google.com/.</a:t>
            </a:r>
          </a:p>
        </p:txBody>
      </p:sp>
    </p:spTree>
    <p:extLst>
      <p:ext uri="{BB962C8B-B14F-4D97-AF65-F5344CB8AC3E}">
        <p14:creationId xmlns:p14="http://schemas.microsoft.com/office/powerpoint/2010/main" val="405569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Išvados ir rezultatai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Tiriant HackRF laiko sinchronizaciją tarp kelių imtuvų, nustatyta, kad gauta sinchronizacija geresnė negu ±1 nuskaitymo taškas. Atliekant tuos pačius matavimus su KerberosSDR imtuvu, gauta, kad vėlinimas tarp imtuvų yra kintamas, todėl šiam imtuvui reikalingas vėlinimo kalibravimas.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28</a:t>
            </a:fld>
            <a:endParaRPr lang="lt-LT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CEF-5706-4415-A4EE-AFAF133B94C7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212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Išvados ir rezultatai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Tiriant HackRF ir KerberosSDR fazinę sinchronizaciją tarp kelių imtuvų, nustatyta, kad fazės skirtumas tarp imtuvų nusistovi greičiau negu per 5 s, HackRF imtuvo fazė kinta bėgant laikui, per 20 minučių pakinta apie 0,35 rad, o KerberosSDR imtuvo fazė yra stabili ir nekinta. Norint panaudoti HackRF imtuvus, reikalingas periodiškas fazės kalibravimas.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29</a:t>
            </a:fld>
            <a:endParaRPr lang="lt-LT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CEF-5706-4415-A4EE-AFAF133B94C7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005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Tikslas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Šio darbo tikslas - sukurti trikdžiams atsparią GNSS sistemą, kurią būtų galima pritaikyti bepiločių orlaivių navigacijoje, miesto teritorijos</a:t>
            </a:r>
            <a:r>
              <a:rPr lang="en-US" dirty="0"/>
              <a:t>.</a:t>
            </a:r>
            <a:endParaRPr lang="lt-L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</a:t>
            </a:fld>
            <a:endParaRPr lang="lt-LT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27F0-DFA4-44A2-9C78-2918FAB9B040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338655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Išvados ir rezultatai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Išmatavus spinduolių sistemos kryptingumo diagramą, nustatyta, kad gaunamas 3 dB signalo padidėjimas, naudojant spindulio formavimą ir pademonstruotas spindulio krypties keitimas pasinaudojant sinchronizuotus HackRF imtuvus.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30</a:t>
            </a:fld>
            <a:endParaRPr lang="lt-LT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CEF-5706-4415-A4EE-AFAF133B94C7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2484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Išvados ir rezultatai (</a:t>
            </a:r>
            <a:r>
              <a:rPr lang="en-US" dirty="0"/>
              <a:t>4</a:t>
            </a:r>
            <a:r>
              <a:rPr lang="lt-LT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Tiriant GPS signalų priėmimą naudojant spinduolių sistemą, nustatyta, kad taikant MUSIC algoritmą galima nustatyti palydovų signalų sklidimo ir atspindžių kryptis.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31</a:t>
            </a:fld>
            <a:endParaRPr lang="lt-LT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CEF-5706-4415-A4EE-AFAF133B94C7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159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Išvados ir rezultatai (</a:t>
            </a:r>
            <a:r>
              <a:rPr lang="en-US" dirty="0"/>
              <a:t>5</a:t>
            </a:r>
            <a:r>
              <a:rPr lang="lt-LT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Tiriant GPS signalų priėmimą naudojant keturių spinduolių sistemą, nustatyta, kad taikant spindulio formavimą galima sumažinti atspindžių trukdžio įtaką, pagerinti imtuvo</a:t>
            </a:r>
            <a:r>
              <a:rPr lang="en-US" dirty="0"/>
              <a:t> </a:t>
            </a:r>
            <a:r>
              <a:rPr lang="lt-LT" dirty="0"/>
              <a:t>suskaičiuotų koordinačių nuokrypį, pagerinti signalo triukšmo santykį iki 8 </a:t>
            </a:r>
            <a:r>
              <a:rPr lang="lt-LT" dirty="0" err="1"/>
              <a:t>dB</a:t>
            </a:r>
            <a:r>
              <a:rPr lang="lt-LT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32</a:t>
            </a:fld>
            <a:endParaRPr lang="lt-LT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CEF-5706-4415-A4EE-AFAF133B94C7}" type="datetime1">
              <a:rPr lang="lt-LT" smtClean="0"/>
              <a:t>2022-05-25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789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8E44-FC20-4E60-8A87-933B1AFD9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Ačiū už dėmesį</a:t>
            </a:r>
            <a:r>
              <a:rPr lang="en-US" dirty="0"/>
              <a:t>!</a:t>
            </a:r>
            <a:endParaRPr lang="lt-L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90AA0-FD17-4A17-9F16-3CE79CF51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24848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37EF-69F7-295B-D047-42DCB196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GNSS </a:t>
            </a:r>
            <a:r>
              <a:rPr lang="en-US" dirty="0" err="1"/>
              <a:t>signalo</a:t>
            </a:r>
            <a:r>
              <a:rPr lang="en-US" dirty="0"/>
              <a:t> </a:t>
            </a:r>
            <a:r>
              <a:rPr lang="en-US" dirty="0" err="1"/>
              <a:t>sekimo</a:t>
            </a:r>
            <a:r>
              <a:rPr lang="en-US" dirty="0"/>
              <a:t> </a:t>
            </a:r>
            <a:r>
              <a:rPr lang="en-US" dirty="0" err="1"/>
              <a:t>blokas</a:t>
            </a:r>
            <a:endParaRPr lang="lt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EDF3F-EA32-EE87-A8D1-C711D650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EED51-4644-6B2F-66A1-789088E3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34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52E58-4AD7-FE73-FB0F-D28D8D52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1502569"/>
            <a:ext cx="10840963" cy="376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22473-E10A-AE65-9FAE-FE6E1320DE57}"/>
              </a:ext>
            </a:extLst>
          </p:cNvPr>
          <p:cNvSpPr txBox="1"/>
          <p:nvPr/>
        </p:nvSpPr>
        <p:spPr>
          <a:xfrm flipH="1">
            <a:off x="3581400" y="5256911"/>
            <a:ext cx="79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G</a:t>
            </a:r>
            <a:r>
              <a:rPr lang="lt-LT" b="0" i="0" dirty="0">
                <a:effectLst/>
                <a:latin typeface="Arial" panose="020B0604020202020204" pitchFamily="34" charset="0"/>
              </a:rPr>
              <a:t>NSS signalo sekimo blokinė diagrama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3237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C9B2-D88B-4F53-8305-6C773732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GNSS signalų dekodavimas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44B0-7500-4E98-909D-4ED99844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92768-A905-4FE4-8FB2-CB839807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35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A2D9A-9534-4BF1-983F-99CD88D1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11" y="1265527"/>
            <a:ext cx="7761275" cy="4856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F1C2D-15A5-4309-BE36-A4B64309A993}"/>
              </a:ext>
            </a:extLst>
          </p:cNvPr>
          <p:cNvSpPr txBox="1"/>
          <p:nvPr/>
        </p:nvSpPr>
        <p:spPr>
          <a:xfrm>
            <a:off x="3717432" y="5752993"/>
            <a:ext cx="475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GNSS SDR imtuvo, duomenų apdorojimo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C75F0-8372-4919-800E-B9173BAF2520}"/>
              </a:ext>
            </a:extLst>
          </p:cNvPr>
          <p:cNvSpPr txBox="1"/>
          <p:nvPr/>
        </p:nvSpPr>
        <p:spPr>
          <a:xfrm>
            <a:off x="3717432" y="6079351"/>
            <a:ext cx="4186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https://gnss-sdr.org/docs/overview/</a:t>
            </a:r>
          </a:p>
        </p:txBody>
      </p:sp>
    </p:spTree>
    <p:extLst>
      <p:ext uri="{BB962C8B-B14F-4D97-AF65-F5344CB8AC3E}">
        <p14:creationId xmlns:p14="http://schemas.microsoft.com/office/powerpoint/2010/main" val="73036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E3B0-62E6-2D22-E52E-001F95E6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/>
              <a:t>Spindulio krypties nustatymas GNSS imtuve</a:t>
            </a:r>
            <a:endParaRPr lang="lt-LT" sz="3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B1C9-253C-781D-5647-9B92EE5E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231B05-74F5-448E-8CDF-F7B843BE433C}" type="datetime1">
              <a:rPr lang="lt-LT" smtClean="0"/>
              <a:pPr>
                <a:spcAft>
                  <a:spcPts val="600"/>
                </a:spcAft>
              </a:pPr>
              <a:t>2022-05-25</a:t>
            </a:fld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168BC-58CD-F8DE-526F-C610FF93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3260700-E4B8-4766-83D8-1592D3717642}" type="slidenum">
              <a:rPr lang="lt-LT" smtClean="0"/>
              <a:pPr>
                <a:spcAft>
                  <a:spcPts val="600"/>
                </a:spcAft>
              </a:pPr>
              <a:t>36</a:t>
            </a:fld>
            <a:endParaRPr lang="lt-L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5EC21-8A8F-4390-6092-B6B59D6E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1818604"/>
            <a:ext cx="10917936" cy="3220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0349D-1B06-9421-DC9B-D3F41E2F2E5D}"/>
              </a:ext>
            </a:extLst>
          </p:cNvPr>
          <p:cNvSpPr txBox="1"/>
          <p:nvPr/>
        </p:nvSpPr>
        <p:spPr>
          <a:xfrm flipH="1">
            <a:off x="3460114" y="5039395"/>
            <a:ext cx="79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0" i="0" dirty="0">
                <a:effectLst/>
                <a:latin typeface="Arial" panose="020B0604020202020204" pitchFamily="34" charset="0"/>
              </a:rPr>
              <a:t>GNSS signalo krypties nustatymo diagrama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320268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BCF8-FAF4-445C-A1A1-559BDF92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KerberosSDR </a:t>
            </a:r>
            <a:r>
              <a:rPr lang="en-US" dirty="0" err="1"/>
              <a:t>laikin</a:t>
            </a:r>
            <a:r>
              <a:rPr lang="lt-LT" dirty="0"/>
              <a:t>ės sinchronizacijos matavimas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BC36-49FD-43F6-81D0-AD8F8846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1960" cy="4351338"/>
          </a:xfrm>
        </p:spPr>
        <p:txBody>
          <a:bodyPr/>
          <a:lstStyle/>
          <a:p>
            <a:r>
              <a:rPr lang="lt-LT" dirty="0"/>
              <a:t>Atliekant matavimus atsiranda skirtingi laiko </a:t>
            </a:r>
            <a:r>
              <a:rPr lang="lt-LT" dirty="0" err="1"/>
              <a:t>pasolinkiai</a:t>
            </a:r>
            <a:endParaRPr lang="lt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4766-5718-4749-A13C-FADC17A0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60F9E-C6F7-461F-ABFB-5174FE03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37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F15DA-9661-4AD7-A4CE-8C4882BC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26" y="1263192"/>
            <a:ext cx="5880774" cy="4514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74D79-D248-4887-A46B-7184BDBF76AC}"/>
              </a:ext>
            </a:extLst>
          </p:cNvPr>
          <p:cNvSpPr txBox="1"/>
          <p:nvPr/>
        </p:nvSpPr>
        <p:spPr>
          <a:xfrm>
            <a:off x="6784975" y="5777509"/>
            <a:ext cx="513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Signalų priimtų iš SDR1 ir SDR2 koreliacijos rezultatas</a:t>
            </a:r>
          </a:p>
        </p:txBody>
      </p:sp>
    </p:spTree>
    <p:extLst>
      <p:ext uri="{BB962C8B-B14F-4D97-AF65-F5344CB8AC3E}">
        <p14:creationId xmlns:p14="http://schemas.microsoft.com/office/powerpoint/2010/main" val="184483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72DD-7A85-41B9-908D-F5A86273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GPS </a:t>
            </a:r>
            <a:r>
              <a:rPr lang="en-150" dirty="0" err="1"/>
              <a:t>Signalai</a:t>
            </a: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297B-1FD5-463A-8993-6E85DBD8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2200" cy="4351338"/>
          </a:xfrm>
        </p:spPr>
        <p:txBody>
          <a:bodyPr>
            <a:normAutofit lnSpcReduction="10000"/>
          </a:bodyPr>
          <a:lstStyle/>
          <a:p>
            <a:r>
              <a:rPr lang="lt-LT" dirty="0"/>
              <a:t>Naudojami dažniai:</a:t>
            </a:r>
          </a:p>
          <a:p>
            <a:pPr lvl="1"/>
            <a:r>
              <a:rPr lang="lt-LT" dirty="0"/>
              <a:t>L1 - 1575,42 MHz</a:t>
            </a:r>
          </a:p>
          <a:p>
            <a:pPr lvl="1"/>
            <a:r>
              <a:rPr lang="lt-LT" dirty="0"/>
              <a:t>L2 - 1227,60 MHz</a:t>
            </a:r>
          </a:p>
          <a:p>
            <a:pPr lvl="1"/>
            <a:r>
              <a:rPr lang="lt-LT" dirty="0"/>
              <a:t>L5 - 1176,45 MHz</a:t>
            </a:r>
          </a:p>
          <a:p>
            <a:r>
              <a:rPr lang="lt-LT" dirty="0"/>
              <a:t>Paklaidų šaltiniai:</a:t>
            </a:r>
          </a:p>
          <a:p>
            <a:pPr lvl="1"/>
            <a:r>
              <a:rPr lang="lt-LT" dirty="0"/>
              <a:t>Palydovo ir imtuvo laikrodžio paklaidos</a:t>
            </a:r>
          </a:p>
          <a:p>
            <a:pPr lvl="1"/>
            <a:r>
              <a:rPr lang="lt-LT" dirty="0"/>
              <a:t>Atspindžių paklaidos</a:t>
            </a:r>
          </a:p>
          <a:p>
            <a:pPr lvl="1"/>
            <a:r>
              <a:rPr lang="lt-LT" dirty="0"/>
              <a:t>Atmosferinės paklaidos </a:t>
            </a:r>
          </a:p>
          <a:p>
            <a:pPr lvl="1"/>
            <a:r>
              <a:rPr lang="lt-LT" dirty="0"/>
              <a:t>Orbitos paklaidos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C9F7F-9C96-4DFF-B06D-DD5AC07C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54120-DBFE-4012-BD5A-249305E2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4</a:t>
            </a:fld>
            <a:endParaRPr lang="lt-LT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8E02E2E3-90CE-495C-BFAB-7C8FAC2E5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29" y="-31750"/>
            <a:ext cx="3780771" cy="2837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7BCD-F055-4EAC-956E-8BA8902C94E6}"/>
              </a:ext>
            </a:extLst>
          </p:cNvPr>
          <p:cNvSpPr txBox="1"/>
          <p:nvPr/>
        </p:nvSpPr>
        <p:spPr>
          <a:xfrm>
            <a:off x="8333094" y="2833281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GPS palydovas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C0D40-2C30-45BC-B38F-F3198C7DF478}"/>
              </a:ext>
            </a:extLst>
          </p:cNvPr>
          <p:cNvSpPr txBox="1"/>
          <p:nvPr/>
        </p:nvSpPr>
        <p:spPr>
          <a:xfrm>
            <a:off x="8333094" y="3103002"/>
            <a:ext cx="3582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National Oceanic and Atmospheric Administration U.S. Department of Commerce. 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Tikrinta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2022-01-15, https://www.noaa.gov/</a:t>
            </a:r>
            <a:endParaRPr lang="lt-LT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170" name="Picture 2" descr="Principle of multipath signal. | Download Scientific Diagram">
            <a:extLst>
              <a:ext uri="{FF2B5EF4-FFF2-40B4-BE49-F238E27FC236}">
                <a16:creationId xmlns:a16="http://schemas.microsoft.com/office/drawing/2014/main" id="{00FCFF6E-5045-48C1-895E-0320E40BB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4581606" y="2805738"/>
            <a:ext cx="3944528" cy="31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CC91A8-09FB-4674-86EF-640C3DD954E5}"/>
              </a:ext>
            </a:extLst>
          </p:cNvPr>
          <p:cNvSpPr txBox="1"/>
          <p:nvPr/>
        </p:nvSpPr>
        <p:spPr>
          <a:xfrm>
            <a:off x="4632264" y="6026660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Signalų atspindžių nuo pastatų schema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0D4EA-C6D4-4E28-BB14-0812F2BC850C}"/>
              </a:ext>
            </a:extLst>
          </p:cNvPr>
          <p:cNvSpPr txBox="1"/>
          <p:nvPr/>
        </p:nvSpPr>
        <p:spPr>
          <a:xfrm>
            <a:off x="4632264" y="6304002"/>
            <a:ext cx="4186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Kumar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G. &amp;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Rao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Gottapu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Kumar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M.. (2013). GPS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Signal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Short-Term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Propagation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Characteristics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Modeling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Urban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Areas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Precise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Navigation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Applications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Positioning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. 04. 192-199. 10.4236/pos.2013.42019. </a:t>
            </a:r>
          </a:p>
        </p:txBody>
      </p:sp>
    </p:spTree>
    <p:extLst>
      <p:ext uri="{BB962C8B-B14F-4D97-AF65-F5344CB8AC3E}">
        <p14:creationId xmlns:p14="http://schemas.microsoft.com/office/powerpoint/2010/main" val="25737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6AD6-6DCC-423E-9A70-F214948D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Spindulio formavimas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A0A6D-F6DF-4015-9FDF-26ECB518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0409-5BF6-4AE2-83BB-346AE02B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5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BA728-422A-4C00-9A0F-75E69D25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817" y="1605757"/>
            <a:ext cx="4762951" cy="4571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CC472-8E43-4253-81C1-EDFB2CBD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84" y="2035180"/>
            <a:ext cx="4972050" cy="163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9A38E-7592-42BB-9655-DF2E0AFAD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840" y="3883034"/>
            <a:ext cx="3676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2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6A83-D7A0-436E-85B5-32CE9423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Spindulio formavimas</a:t>
            </a:r>
            <a:r>
              <a:rPr lang="en-150" dirty="0"/>
              <a:t> (2)</a:t>
            </a:r>
            <a:endParaRPr lang="lt-LT" dirty="0"/>
          </a:p>
        </p:txBody>
      </p:sp>
      <p:pic>
        <p:nvPicPr>
          <p:cNvPr id="6" name="im">
            <a:hlinkClick r:id="" action="ppaction://media"/>
            <a:extLst>
              <a:ext uri="{FF2B5EF4-FFF2-40B4-BE49-F238E27FC236}">
                <a16:creationId xmlns:a16="http://schemas.microsoft.com/office/drawing/2014/main" id="{69E52A05-23DE-424F-AB45-79F293FB92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4892" y="1504105"/>
            <a:ext cx="6145805" cy="46089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7CAB-0FE1-463C-9758-281A347E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BE57A-74E5-4040-889B-AFC293B7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6</a:t>
            </a:fld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19499-C94F-48CC-8DBC-7ADBB1912682}"/>
              </a:ext>
            </a:extLst>
          </p:cNvPr>
          <p:cNvSpPr txBox="1"/>
          <p:nvPr/>
        </p:nvSpPr>
        <p:spPr>
          <a:xfrm>
            <a:off x="7502408" y="5743707"/>
            <a:ext cx="441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Spindulio formos kitimas, keičiant fazę</a:t>
            </a:r>
            <a:r>
              <a:rPr lang="en-US" dirty="0"/>
              <a:t>, N </a:t>
            </a:r>
            <a:r>
              <a:rPr lang="en-150" dirty="0"/>
              <a:t>= 4</a:t>
            </a:r>
            <a:endParaRPr lang="lt-L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4B8ED-FA5D-4F64-B3CD-E472D8B10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07" y="1352940"/>
            <a:ext cx="6222504" cy="4489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255A5C-097C-4856-96FF-EB36017909F0}"/>
              </a:ext>
            </a:extLst>
          </p:cNvPr>
          <p:cNvSpPr txBox="1"/>
          <p:nvPr/>
        </p:nvSpPr>
        <p:spPr>
          <a:xfrm>
            <a:off x="1279904" y="5730083"/>
            <a:ext cx="477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Spindulio forma esant skirtin</a:t>
            </a:r>
            <a:r>
              <a:rPr lang="en-US" dirty="0"/>
              <a:t>gam</a:t>
            </a:r>
            <a:r>
              <a:rPr lang="lt-LT" dirty="0"/>
              <a:t> skaičiui antenų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7305B-21EC-4185-9299-B0A4970B1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0373" y="224270"/>
            <a:ext cx="4501296" cy="11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tuvas HackRF One SDR 6 GHz">
            <a:extLst>
              <a:ext uri="{FF2B5EF4-FFF2-40B4-BE49-F238E27FC236}">
                <a16:creationId xmlns:a16="http://schemas.microsoft.com/office/drawing/2014/main" id="{57C0085B-BB87-41FA-8CAA-01C72505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79" y="235863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D880F-5615-4CB0-953C-097A2500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53" y="365125"/>
            <a:ext cx="7352447" cy="2758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3AC78-608E-4286-8473-4FBCFB5B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 </a:t>
            </a:r>
            <a:r>
              <a:rPr lang="en-US" dirty="0" err="1"/>
              <a:t>radijas</a:t>
            </a: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D780-6A6A-4C9D-B51D-4694C062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3509" cy="4294620"/>
          </a:xfrm>
        </p:spPr>
        <p:txBody>
          <a:bodyPr>
            <a:normAutofit/>
          </a:bodyPr>
          <a:lstStyle/>
          <a:p>
            <a:r>
              <a:rPr lang="en-US" dirty="0"/>
              <a:t>SDR (</a:t>
            </a:r>
            <a:r>
              <a:rPr lang="en-US" dirty="0" err="1"/>
              <a:t>angl.</a:t>
            </a:r>
            <a:r>
              <a:rPr lang="en-US" dirty="0"/>
              <a:t> Software Defined Radio)</a:t>
            </a:r>
          </a:p>
          <a:p>
            <a:r>
              <a:rPr lang="en-US" dirty="0" err="1"/>
              <a:t>Darbe</a:t>
            </a:r>
            <a:r>
              <a:rPr lang="en-US" dirty="0"/>
              <a:t> </a:t>
            </a:r>
            <a:r>
              <a:rPr lang="en-US" dirty="0" err="1"/>
              <a:t>naudojamas</a:t>
            </a:r>
            <a:r>
              <a:rPr lang="en-US" dirty="0"/>
              <a:t> </a:t>
            </a:r>
            <a:r>
              <a:rPr lang="en-US" dirty="0" err="1"/>
              <a:t>HackRF</a:t>
            </a:r>
            <a:r>
              <a:rPr lang="en-US" dirty="0"/>
              <a:t> One:</a:t>
            </a:r>
          </a:p>
          <a:p>
            <a:pPr lvl="1"/>
            <a:r>
              <a:rPr lang="lt-LT" dirty="0"/>
              <a:t>1 MHz iki 6 GHz</a:t>
            </a:r>
            <a:endParaRPr lang="en-US" dirty="0"/>
          </a:p>
          <a:p>
            <a:pPr lvl="1"/>
            <a:r>
              <a:rPr lang="en-US" dirty="0"/>
              <a:t>8 </a:t>
            </a:r>
            <a:r>
              <a:rPr lang="en-US" dirty="0" err="1"/>
              <a:t>bitų</a:t>
            </a:r>
            <a:r>
              <a:rPr lang="en-US" dirty="0"/>
              <a:t> I/Q </a:t>
            </a:r>
            <a:r>
              <a:rPr lang="en-US" dirty="0" err="1"/>
              <a:t>taškai</a:t>
            </a:r>
            <a:endParaRPr lang="en-US" dirty="0"/>
          </a:p>
          <a:p>
            <a:pPr lvl="1"/>
            <a:r>
              <a:rPr lang="en-US" dirty="0" err="1"/>
              <a:t>Nuskaitymas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20 MHz</a:t>
            </a:r>
            <a:endParaRPr lang="lt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15EB-5E72-463D-872D-44B640B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B7D1-0A28-45EA-A081-8B4B8FA3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7</a:t>
            </a:fld>
            <a:endParaRPr lang="lt-L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0B356-DC13-4E83-A13C-5B1CE81A5077}"/>
              </a:ext>
            </a:extLst>
          </p:cNvPr>
          <p:cNvSpPr txBox="1"/>
          <p:nvPr/>
        </p:nvSpPr>
        <p:spPr>
          <a:xfrm>
            <a:off x="6353464" y="3006226"/>
            <a:ext cx="282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SDR radijo blokinė diagrama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84738-BDA9-45CA-95BA-109B8DF70A43}"/>
              </a:ext>
            </a:extLst>
          </p:cNvPr>
          <p:cNvSpPr txBox="1"/>
          <p:nvPr/>
        </p:nvSpPr>
        <p:spPr>
          <a:xfrm>
            <a:off x="7053058" y="6215023"/>
            <a:ext cx="346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HackRF</a:t>
            </a:r>
            <a:r>
              <a:rPr lang="en-US" dirty="0"/>
              <a:t> One SDR </a:t>
            </a:r>
            <a:r>
              <a:rPr lang="en-US" dirty="0" err="1"/>
              <a:t>imtuvas</a:t>
            </a:r>
            <a:r>
              <a:rPr lang="en-US" dirty="0"/>
              <a:t>/</a:t>
            </a:r>
            <a:r>
              <a:rPr lang="en-US" dirty="0" err="1"/>
              <a:t>siųstuvas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45785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erberosSDR - 4 Channel Coherent RTL-SDR Othernet Inc at £249.95 | Ham Radio">
            <a:extLst>
              <a:ext uri="{FF2B5EF4-FFF2-40B4-BE49-F238E27FC236}">
                <a16:creationId xmlns:a16="http://schemas.microsoft.com/office/drawing/2014/main" id="{4B351630-65B7-46B7-AF3B-EDBF91635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9451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5036F-463E-4441-88F3-C79DCEAD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KerberosSDR</a:t>
            </a:r>
            <a:endParaRPr lang="lt-L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64F8-6C63-40F7-8802-E0601237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800" cy="4351338"/>
          </a:xfrm>
        </p:spPr>
        <p:txBody>
          <a:bodyPr/>
          <a:lstStyle/>
          <a:p>
            <a:r>
              <a:rPr lang="en-US" dirty="0" err="1"/>
              <a:t>Inte</a:t>
            </a:r>
            <a:r>
              <a:rPr lang="lt-LT" dirty="0" err="1"/>
              <a:t>gr</a:t>
            </a:r>
            <a:r>
              <a:rPr lang="en-US" dirty="0" err="1"/>
              <a:t>uo</a:t>
            </a:r>
            <a:r>
              <a:rPr lang="lt-LT" dirty="0"/>
              <a:t>t</a:t>
            </a:r>
            <a:r>
              <a:rPr lang="en-US" dirty="0"/>
              <a:t>as </a:t>
            </a:r>
            <a:r>
              <a:rPr lang="en-US" dirty="0" err="1"/>
              <a:t>pla</a:t>
            </a:r>
            <a:r>
              <a:rPr lang="lt-LT" dirty="0" err="1"/>
              <a:t>čiajuostis</a:t>
            </a:r>
            <a:r>
              <a:rPr lang="lt-LT" dirty="0"/>
              <a:t> triukšmų generatorius</a:t>
            </a:r>
          </a:p>
          <a:p>
            <a:r>
              <a:rPr lang="lt-LT" dirty="0"/>
              <a:t>Darbo ruožas nuo 24 MHz iki       1,7 GHz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A7456-5DCB-46CC-AB1A-CC5BF07D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B5BF1-1D90-4445-B821-16F91204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8</a:t>
            </a:fld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F21B6-2350-4A05-BB59-4A8B0F61B610}"/>
              </a:ext>
            </a:extLst>
          </p:cNvPr>
          <p:cNvSpPr txBox="1"/>
          <p:nvPr/>
        </p:nvSpPr>
        <p:spPr>
          <a:xfrm>
            <a:off x="7584902" y="5640189"/>
            <a:ext cx="22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KerberosSDR imtuvas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78BD4-D386-5955-5D14-BD1FCB39011B}"/>
              </a:ext>
            </a:extLst>
          </p:cNvPr>
          <p:cNvSpPr txBox="1"/>
          <p:nvPr/>
        </p:nvSpPr>
        <p:spPr>
          <a:xfrm>
            <a:off x="6502631" y="5960764"/>
            <a:ext cx="5155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KerberosSDR projekto puslapis. Tikrinta 2022-01-10, https://www.rtl-sdr.com/ksdr/</a:t>
            </a:r>
          </a:p>
        </p:txBody>
      </p:sp>
    </p:spTree>
    <p:extLst>
      <p:ext uri="{BB962C8B-B14F-4D97-AF65-F5344CB8AC3E}">
        <p14:creationId xmlns:p14="http://schemas.microsoft.com/office/powerpoint/2010/main" val="116457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6901-91C1-4ABF-9755-64AEA94B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Reikalavimai imtuvui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E863-972D-4117-A03D-7F24D0D81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Laikinė sinchronizacija</a:t>
            </a:r>
          </a:p>
          <a:p>
            <a:r>
              <a:rPr lang="lt-LT" dirty="0"/>
              <a:t>Dažninė sinchronizacija</a:t>
            </a:r>
          </a:p>
          <a:p>
            <a:r>
              <a:rPr lang="lt-LT" dirty="0"/>
              <a:t>Fazinė sinchronizacija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CB3CF-F868-41A7-81EB-39743EB4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31B05-74F5-448E-8CDF-F7B843BE433C}" type="datetime1">
              <a:rPr lang="lt-LT" smtClean="0"/>
              <a:t>2022-05-25</a:t>
            </a:fld>
            <a:endParaRPr lang="lt-L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AB94E-09A7-4EEA-A397-64E61416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60700-E4B8-4766-83D8-1592D3717642}" type="slidenum">
              <a:rPr lang="lt-LT" smtClean="0"/>
              <a:t>9</a:t>
            </a:fld>
            <a:endParaRPr lang="lt-L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82E92-CC77-4B03-A207-0A1EAC1D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80" y="136525"/>
            <a:ext cx="5466715" cy="4883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D5BF42-7D0B-450D-BFC1-BEF5B1100DB1}"/>
              </a:ext>
            </a:extLst>
          </p:cNvPr>
          <p:cNvSpPr txBox="1"/>
          <p:nvPr/>
        </p:nvSpPr>
        <p:spPr>
          <a:xfrm>
            <a:off x="6924502" y="4902774"/>
            <a:ext cx="388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 err="1"/>
              <a:t>HackRF</a:t>
            </a:r>
            <a:r>
              <a:rPr lang="lt-LT" dirty="0"/>
              <a:t> imtuvų sinchronizacijos schema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C146C-BC6E-4D9C-9DC3-D2134FBA2274}"/>
              </a:ext>
            </a:extLst>
          </p:cNvPr>
          <p:cNvSpPr txBox="1"/>
          <p:nvPr/>
        </p:nvSpPr>
        <p:spPr>
          <a:xfrm>
            <a:off x="6924502" y="5244524"/>
            <a:ext cx="5155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M.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Bartolucci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J. A.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Del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Peral-Rosado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R.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Estatuet-Castillo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J. A.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Garcia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-Molina, M.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Crisci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G. E.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Corazza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Synchronisation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low-cost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open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source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sdrs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navigation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applications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2016 8th ESA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Workshop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Satellite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Navigation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Technologies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European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Workshop</a:t>
            </a:r>
            <a:endParaRPr lang="lt-LT" sz="1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on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GNSS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Signals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Signal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lt-LT" sz="1000" dirty="0" err="1">
                <a:solidFill>
                  <a:schemeClr val="bg1">
                    <a:lumMod val="75000"/>
                  </a:schemeClr>
                </a:solidFill>
              </a:rPr>
              <a:t>Processing</a:t>
            </a:r>
            <a:r>
              <a:rPr lang="lt-LT" sz="1000" dirty="0">
                <a:solidFill>
                  <a:schemeClr val="bg1">
                    <a:lumMod val="75000"/>
                  </a:schemeClr>
                </a:solidFill>
              </a:rPr>
              <a:t> (NAVITEC) (2016), 1–7.</a:t>
            </a:r>
          </a:p>
        </p:txBody>
      </p:sp>
    </p:spTree>
    <p:extLst>
      <p:ext uri="{BB962C8B-B14F-4D97-AF65-F5344CB8AC3E}">
        <p14:creationId xmlns:p14="http://schemas.microsoft.com/office/powerpoint/2010/main" val="57276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1328</Words>
  <Application>Microsoft Office PowerPoint</Application>
  <PresentationFormat>Widescreen</PresentationFormat>
  <Paragraphs>234</Paragraphs>
  <Slides>37</Slides>
  <Notes>15</Notes>
  <HiddenSlides>8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PDF</vt:lpstr>
      <vt:lpstr>Trikdžiams atsparios palydovinės navigacijos sistemos, skirtos bepiločiams orlaiviams tyrimas ir kūrimas</vt:lpstr>
      <vt:lpstr>Įvadas</vt:lpstr>
      <vt:lpstr>Tikslas</vt:lpstr>
      <vt:lpstr>GPS Signalai</vt:lpstr>
      <vt:lpstr>Spindulio formavimas (1)</vt:lpstr>
      <vt:lpstr>Spindulio formavimas (2)</vt:lpstr>
      <vt:lpstr>SDR radijas</vt:lpstr>
      <vt:lpstr>KerberosSDR</vt:lpstr>
      <vt:lpstr>Reikalavimai imtuvui</vt:lpstr>
      <vt:lpstr>Imtuvas su spindulio vairavimu</vt:lpstr>
      <vt:lpstr>Spindulio formavimas GNSS imtuve</vt:lpstr>
      <vt:lpstr>HackRF Laikinės sinchronizacijos matavimas</vt:lpstr>
      <vt:lpstr>Fazinės sinchronizacijos matavimas</vt:lpstr>
      <vt:lpstr>Spindulio formos matavimas</vt:lpstr>
      <vt:lpstr>GNSS imtuvo tyrimas (1)</vt:lpstr>
      <vt:lpstr>GNSS imtuvo tyrimas (1)</vt:lpstr>
      <vt:lpstr>GNSS imtuvo tyrimas (1)</vt:lpstr>
      <vt:lpstr>GNSS imtuvo tyrimas (1)</vt:lpstr>
      <vt:lpstr>GNSS imtuvo tyrimas (2)</vt:lpstr>
      <vt:lpstr>GNSS imtuvo tyrimas (2)</vt:lpstr>
      <vt:lpstr>GNSS imtuvo tyrimas (2)</vt:lpstr>
      <vt:lpstr>GNSS imtuvo tyrimas (2)</vt:lpstr>
      <vt:lpstr>GNSS imtuvo tyrimas (3)</vt:lpstr>
      <vt:lpstr>GNSS imtuvo tyrimas (3)</vt:lpstr>
      <vt:lpstr>GNSS imtuvo tyrimas (3)</vt:lpstr>
      <vt:lpstr>GNSS imtuvo tyrimas (3)</vt:lpstr>
      <vt:lpstr>GNSS imtuvo tyrimas (3)</vt:lpstr>
      <vt:lpstr>Išvados ir rezultatai (1)</vt:lpstr>
      <vt:lpstr>Išvados ir rezultatai (2)</vt:lpstr>
      <vt:lpstr>Išvados ir rezultatai (3)</vt:lpstr>
      <vt:lpstr>Išvados ir rezultatai (4)</vt:lpstr>
      <vt:lpstr>Išvados ir rezultatai (5)</vt:lpstr>
      <vt:lpstr>Ačiū už dėmesį!</vt:lpstr>
      <vt:lpstr>GNSS signalo sekimo blokas</vt:lpstr>
      <vt:lpstr>GNSS signalų dekodavimas</vt:lpstr>
      <vt:lpstr>Spindulio krypties nustatymas GNSS imtuve</vt:lpstr>
      <vt:lpstr>KerberosSDR laikinės sinchronizacijos matavimas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Konfigūruojamos THz matricos elektronikos kūrimas</dc:title>
  <dc:creator>Matas Razgūnas</dc:creator>
  <cp:lastModifiedBy>Matas Razgūnas</cp:lastModifiedBy>
  <cp:revision>153</cp:revision>
  <dcterms:created xsi:type="dcterms:W3CDTF">2019-01-20T16:48:50Z</dcterms:created>
  <dcterms:modified xsi:type="dcterms:W3CDTF">2022-05-25T05:47:27Z</dcterms:modified>
</cp:coreProperties>
</file>